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sldIdLst>
    <p:sldId id="263" r:id="rId6"/>
    <p:sldId id="257" r:id="rId7"/>
    <p:sldId id="281" r:id="rId8"/>
    <p:sldId id="259" r:id="rId9"/>
    <p:sldId id="261" r:id="rId10"/>
    <p:sldId id="262" r:id="rId11"/>
    <p:sldId id="266" r:id="rId12"/>
    <p:sldId id="270" r:id="rId13"/>
    <p:sldId id="267" r:id="rId14"/>
    <p:sldId id="268" r:id="rId15"/>
    <p:sldId id="269" r:id="rId16"/>
    <p:sldId id="271" r:id="rId17"/>
    <p:sldId id="272" r:id="rId18"/>
    <p:sldId id="273" r:id="rId19"/>
    <p:sldId id="275" r:id="rId20"/>
    <p:sldId id="274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FFFF99"/>
    <a:srgbClr val="33CC33"/>
    <a:srgbClr val="F010B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8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 smtClean="0"/>
              <a:pPr/>
              <a:t>18.03.2019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 smtClean="0"/>
              <a:pPr/>
              <a:t>18.03.2019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 smtClean="0"/>
              <a:pPr/>
              <a:t>18.03.2019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14400"/>
            <a:ext cx="7772400" cy="1470025"/>
          </a:xfrm>
        </p:spPr>
        <p:txBody>
          <a:bodyPr/>
          <a:lstStyle>
            <a:lvl1pPr>
              <a:defRPr sz="6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317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70175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5C4D1CA-95F7-44A1-A51B-C370B0BD6B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C4D72-B3F1-4C3B-B487-A443D5121A5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ED3A8-5585-45EF-82B1-1E587B43549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9B77C3-A8C4-4F90-9B5D-CB33B58C15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BC22C-511A-4A81-A012-F2631FEA8FA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7E497-08E6-45FB-9F06-0648AD3C53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41BD8-FEB5-4AB1-ABF6-99FE766500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136C5-6532-4C9A-9EB6-915F79E7F6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 smtClean="0"/>
              <a:pPr/>
              <a:t>18.03.2019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96F72-EFE1-4B28-865C-72C3D9242A4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B4C62-271E-4D79-815A-05F80C5C97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6A0E5-EDB4-40EE-9E3B-BF48345449C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14400"/>
            <a:ext cx="7772400" cy="1470025"/>
          </a:xfrm>
        </p:spPr>
        <p:txBody>
          <a:bodyPr/>
          <a:lstStyle>
            <a:lvl1pPr>
              <a:defRPr sz="6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317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70175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5C4D1CA-95F7-44A1-A51B-C370B0BD6B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C4D72-B3F1-4C3B-B487-A443D5121A5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ED3A8-5585-45EF-82B1-1E587B43549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9B77C3-A8C4-4F90-9B5D-CB33B58C15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BC22C-511A-4A81-A012-F2631FEA8FA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7E497-08E6-45FB-9F06-0648AD3C53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41BD8-FEB5-4AB1-ABF6-99FE766500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 smtClean="0"/>
              <a:pPr/>
              <a:t>18.03.2019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136C5-6532-4C9A-9EB6-915F79E7F6F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96F72-EFE1-4B28-865C-72C3D9242A4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B4C62-271E-4D79-815A-05F80C5C977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6A0E5-EDB4-40EE-9E3B-BF48345449C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 smtClean="0"/>
              <a:pPr/>
              <a:t>18.03.2019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 smtClean="0"/>
              <a:pPr/>
              <a:t>18.03.2019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 smtClean="0"/>
              <a:pPr/>
              <a:t>18.03.2019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 smtClean="0"/>
              <a:pPr/>
              <a:t>18.03.2019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 smtClean="0"/>
              <a:pPr/>
              <a:t>18.03.2019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04AE-6E7A-4464-B86A-0A5FD09A0BBE}" type="datetimeFigureOut">
              <a:rPr lang="uk-UA" smtClean="0"/>
              <a:pPr/>
              <a:t>18.03.2019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FA33C-6897-4B32-A15D-45EC6EDAFB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104AE-6E7A-4464-B86A-0A5FD09A0BBE}" type="datetimeFigureOut">
              <a:rPr lang="uk-UA" smtClean="0"/>
              <a:pPr/>
              <a:t>18.03.2019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FA33C-6897-4B32-A15D-45EC6EDAFB29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dirty="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7AD437-CF86-4B56-9288-06AC5A8074B9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50000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dirty="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7AD437-CF86-4B56-9288-06AC5A8074B9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50000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104AE-6E7A-4464-B86A-0A5FD09A0BBE}" type="datetimeFigureOut">
              <a:rPr lang="uk-UA">
                <a:solidFill>
                  <a:prstClr val="black">
                    <a:tint val="75000"/>
                  </a:prstClr>
                </a:solidFill>
              </a:rPr>
              <a:pPr/>
              <a:t>18.03.2019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FA33C-6897-4B32-A15D-45EC6EDAFB29}" type="slidenum">
              <a:rPr lang="uk-U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504" y="1988840"/>
            <a:ext cx="9144000" cy="1470025"/>
          </a:xfrm>
        </p:spPr>
        <p:txBody>
          <a:bodyPr/>
          <a:lstStyle/>
          <a:p>
            <a:pPr eaLnBrk="1" hangingPunct="1"/>
            <a:r>
              <a:rPr lang="uk-UA" sz="7200" dirty="0" smtClean="0">
                <a:solidFill>
                  <a:srgbClr val="FF0000"/>
                </a:solidFill>
                <a:latin typeface="Comic Sans MS" pitchFamily="66" charset="0"/>
              </a:rPr>
              <a:t>Дії з </a:t>
            </a:r>
            <a:r>
              <a:rPr lang="uk-UA" sz="7200" smtClean="0">
                <a:solidFill>
                  <a:srgbClr val="FF0000"/>
                </a:solidFill>
                <a:latin typeface="Comic Sans MS" pitchFamily="66" charset="0"/>
              </a:rPr>
              <a:t>десятковими дробами </a:t>
            </a:r>
            <a:endParaRPr lang="uk-UA" sz="7200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8436" name="Picture 5" descr="7057813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FFC"/>
              </a:clrFrom>
              <a:clrTo>
                <a:srgbClr val="FB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165100"/>
            <a:ext cx="7620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156176" y="4797152"/>
            <a:ext cx="2880320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rgbClr val="0070C0"/>
                </a:solidFill>
                <a:latin typeface="Comic Sans MS" pitchFamily="66" charset="0"/>
              </a:rPr>
              <a:t>Потапенко</a:t>
            </a:r>
            <a:r>
              <a:rPr lang="uk-UA" b="1" dirty="0" smtClean="0">
                <a:solidFill>
                  <a:srgbClr val="0070C0"/>
                </a:solidFill>
                <a:latin typeface="Comic Sans MS" pitchFamily="66" charset="0"/>
              </a:rPr>
              <a:t> Л.М.</a:t>
            </a:r>
          </a:p>
          <a:p>
            <a:pPr algn="ctr"/>
            <a:r>
              <a:rPr lang="uk-UA" b="1" dirty="0" smtClean="0">
                <a:solidFill>
                  <a:srgbClr val="0070C0"/>
                </a:solidFill>
                <a:latin typeface="Comic Sans MS" pitchFamily="66" charset="0"/>
              </a:rPr>
              <a:t>СЗШ № 8</a:t>
            </a:r>
          </a:p>
          <a:p>
            <a:pPr algn="ctr"/>
            <a:r>
              <a:rPr lang="uk-UA" b="1" dirty="0" smtClean="0">
                <a:solidFill>
                  <a:srgbClr val="0070C0"/>
                </a:solidFill>
                <a:latin typeface="Comic Sans MS" pitchFamily="66" charset="0"/>
              </a:rPr>
              <a:t>м. Дніпро</a:t>
            </a:r>
            <a:endParaRPr lang="uk-UA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1844824"/>
          <a:ext cx="8280919" cy="2592288"/>
        </p:xfrm>
        <a:graphic>
          <a:graphicData uri="http://schemas.openxmlformats.org/drawingml/2006/table">
            <a:tbl>
              <a:tblPr/>
              <a:tblGrid>
                <a:gridCol w="2069581"/>
                <a:gridCol w="2070446"/>
                <a:gridCol w="2070446"/>
                <a:gridCol w="2070446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Вік дитини</a:t>
                      </a:r>
                      <a:endParaRPr lang="uk-UA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Жири</a:t>
                      </a:r>
                      <a:endParaRPr lang="uk-UA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Білки</a:t>
                      </a:r>
                      <a:endParaRPr lang="uk-UA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latin typeface="Times New Roman"/>
                          <a:ea typeface="Calibri"/>
                          <a:cs typeface="Times New Roman"/>
                        </a:rPr>
                        <a:t>Вуглеводи</a:t>
                      </a:r>
                      <a:endParaRPr lang="uk-UA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latin typeface="Times New Roman"/>
                          <a:ea typeface="Calibri"/>
                          <a:cs typeface="Times New Roman"/>
                        </a:rPr>
                        <a:t>11-13 років</a:t>
                      </a:r>
                      <a:endParaRPr lang="uk-UA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 </a:t>
                      </a:r>
                      <a:r>
                        <a:rPr lang="uk-UA" sz="5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uk-UA" sz="4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 </a:t>
                      </a:r>
                      <a:r>
                        <a:rPr lang="uk-UA" sz="5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uk-UA" sz="4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390 г</a:t>
                      </a:r>
                      <a:endParaRPr lang="uk-UA" sz="4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94729" y="780093"/>
            <a:ext cx="899156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000" b="1" dirty="0">
                <a:solidFill>
                  <a:srgbClr val="FF0000"/>
                </a:solidFill>
                <a:latin typeface="Comic Sans MS" pitchFamily="66" charset="0"/>
              </a:rPr>
              <a:t>Норми споживання жирів, білків і вуглеводів </a:t>
            </a:r>
          </a:p>
        </p:txBody>
      </p:sp>
      <p:sp>
        <p:nvSpPr>
          <p:cNvPr id="4" name="Пятно 1 3"/>
          <p:cNvSpPr/>
          <p:nvPr/>
        </p:nvSpPr>
        <p:spPr>
          <a:xfrm>
            <a:off x="4788024" y="4509120"/>
            <a:ext cx="2376264" cy="1728192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17,54 г</a:t>
            </a:r>
            <a:endParaRPr lang="uk-U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ятно 1 5"/>
          <p:cNvSpPr/>
          <p:nvPr/>
        </p:nvSpPr>
        <p:spPr>
          <a:xfrm>
            <a:off x="2555776" y="4509120"/>
            <a:ext cx="2376264" cy="1728192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37,75 г</a:t>
            </a:r>
            <a:endParaRPr lang="uk-U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6767736" y="4581128"/>
            <a:ext cx="2376264" cy="1728192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9,14 г</a:t>
            </a:r>
            <a:endParaRPr lang="uk-UA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764704"/>
            <a:ext cx="89289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4000" b="1" dirty="0">
                <a:solidFill>
                  <a:srgbClr val="FF0000"/>
                </a:solidFill>
                <a:latin typeface="Comic Sans MS" pitchFamily="66" charset="0"/>
              </a:rPr>
              <a:t>Хімічно корисний склад какао:  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79512" y="1598603"/>
            <a:ext cx="8686993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3200" dirty="0">
                <a:solidFill>
                  <a:srgbClr val="000000"/>
                </a:solidFill>
                <a:latin typeface="Comic Sans MS" pitchFamily="66" charset="0"/>
              </a:rPr>
              <a:t>ряд мінералів: кальцій, фосфор, сірка,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3200" dirty="0">
                <a:solidFill>
                  <a:srgbClr val="000000"/>
                </a:solidFill>
                <a:latin typeface="Comic Sans MS" pitchFamily="66" charset="0"/>
              </a:rPr>
              <a:t>магній, натрій і </a:t>
            </a:r>
            <a:r>
              <a:rPr lang="uk-UA" sz="3200" dirty="0" err="1">
                <a:solidFill>
                  <a:srgbClr val="000000"/>
                </a:solidFill>
                <a:latin typeface="Comic Sans MS" pitchFamily="66" charset="0"/>
              </a:rPr>
              <a:t>т.д</a:t>
            </a:r>
            <a:r>
              <a:rPr lang="uk-UA" sz="3200" dirty="0">
                <a:solidFill>
                  <a:srgbClr val="000000"/>
                </a:solidFill>
                <a:latin typeface="Comic Sans MS" pitchFamily="66" charset="0"/>
              </a:rPr>
              <a:t> .;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3200" dirty="0">
                <a:solidFill>
                  <a:srgbClr val="000000"/>
                </a:solidFill>
                <a:latin typeface="Comic Sans MS" pitchFamily="66" charset="0"/>
              </a:rPr>
              <a:t>мікроелементи: цинк, фтор, хлор, залізо,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3200" dirty="0">
                <a:solidFill>
                  <a:srgbClr val="000000"/>
                </a:solidFill>
                <a:latin typeface="Comic Sans MS" pitchFamily="66" charset="0"/>
              </a:rPr>
              <a:t> молібден, марганець і мідь;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3200" dirty="0">
                <a:solidFill>
                  <a:srgbClr val="000000"/>
                </a:solidFill>
                <a:latin typeface="Comic Sans MS" pitchFamily="66" charset="0"/>
              </a:rPr>
              <a:t>вітаміни: С, А, D, В, РР;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3200" dirty="0">
                <a:solidFill>
                  <a:srgbClr val="000000"/>
                </a:solidFill>
                <a:latin typeface="Comic Sans MS" pitchFamily="66" charset="0"/>
              </a:rPr>
              <a:t> антиоксиданти;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3200" dirty="0">
                <a:solidFill>
                  <a:srgbClr val="000000"/>
                </a:solidFill>
                <a:latin typeface="Comic Sans MS" pitchFamily="66" charset="0"/>
              </a:rPr>
              <a:t>ненасичений тип жирів;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3200" dirty="0">
                <a:solidFill>
                  <a:srgbClr val="000000"/>
                </a:solidFill>
                <a:latin typeface="Comic Sans MS" pitchFamily="66" charset="0"/>
              </a:rPr>
              <a:t>вуглеводи, білки</a:t>
            </a:r>
            <a:r>
              <a:rPr lang="uk-UA" dirty="0">
                <a:solidFill>
                  <a:srgbClr val="000000"/>
                </a:solidFill>
                <a:latin typeface="Comic Sans MS" pitchFamily="66" charset="0"/>
              </a:rPr>
              <a:t> </a:t>
            </a:r>
            <a:endParaRPr lang="uk-UA" sz="600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pic>
        <p:nvPicPr>
          <p:cNvPr id="51202" name="Picture 2" descr="C:\Documents and Settings\Admin\Рабочий стол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3284984"/>
            <a:ext cx="2691728" cy="3391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kredito4ka.com/kreditka-fas2.jpg"/>
          <p:cNvPicPr>
            <a:picLocks noChangeAspect="1" noChangeArrowheads="1"/>
          </p:cNvPicPr>
          <p:nvPr/>
        </p:nvPicPr>
        <p:blipFill>
          <a:blip r:embed="rId2" cstate="print"/>
          <a:srcRect l="9834" t="12481" r="10265" b="14416"/>
          <a:stretch>
            <a:fillRect/>
          </a:stretch>
        </p:blipFill>
        <p:spPr bwMode="auto">
          <a:xfrm>
            <a:off x="1763688" y="1988840"/>
            <a:ext cx="5671069" cy="35771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87624" y="188640"/>
            <a:ext cx="6696744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МАМА-БАНК</a:t>
            </a:r>
            <a:endParaRPr lang="uk-UA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04664"/>
            <a:ext cx="7632848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КГ СИРУ- 125 ГРН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916832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Г </a:t>
            </a:r>
            <a:r>
              <a:rPr lang="uk-UA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СИРУ- </a:t>
            </a:r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uk-UA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ГРН</a:t>
            </a:r>
            <a:endParaRPr lang="uk-UA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40272" y="3284984"/>
            <a:ext cx="456086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 Г - ? ГРН</a:t>
            </a:r>
            <a:endParaRPr lang="uk-UA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ятно 1 4"/>
          <p:cNvSpPr/>
          <p:nvPr/>
        </p:nvSpPr>
        <p:spPr>
          <a:xfrm>
            <a:off x="2339752" y="4437112"/>
            <a:ext cx="3240360" cy="1800200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8,75 </a:t>
            </a:r>
            <a:r>
              <a:rPr lang="uk-UA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грн</a:t>
            </a: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ятно 1 5"/>
          <p:cNvSpPr/>
          <p:nvPr/>
        </p:nvSpPr>
        <p:spPr>
          <a:xfrm>
            <a:off x="6948264" y="2564904"/>
            <a:ext cx="2195736" cy="1728192"/>
          </a:xfrm>
          <a:prstGeom prst="irregularSeal1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0,125 ГРН</a:t>
            </a:r>
            <a:endParaRPr lang="uk-U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208912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КГ МАСЛА- 170 ГРН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916832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Г </a:t>
            </a:r>
            <a:r>
              <a:rPr lang="uk-UA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МАСЛА- </a:t>
            </a:r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uk-UA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ГРН</a:t>
            </a:r>
            <a:endParaRPr lang="uk-UA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3284984"/>
            <a:ext cx="520206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6,25 Г - </a:t>
            </a:r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r>
              <a:rPr lang="uk-UA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ГРН</a:t>
            </a:r>
            <a:endParaRPr lang="uk-UA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ятно 1 4"/>
          <p:cNvSpPr/>
          <p:nvPr/>
        </p:nvSpPr>
        <p:spPr>
          <a:xfrm>
            <a:off x="2339752" y="4437112"/>
            <a:ext cx="3240360" cy="1800200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1,06 </a:t>
            </a:r>
            <a:r>
              <a:rPr lang="uk-UA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грн</a:t>
            </a: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ятно 1 5"/>
          <p:cNvSpPr/>
          <p:nvPr/>
        </p:nvSpPr>
        <p:spPr>
          <a:xfrm>
            <a:off x="7020272" y="2708920"/>
            <a:ext cx="1800200" cy="144016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0,17 ГРН</a:t>
            </a:r>
            <a:endParaRPr lang="uk-UA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04664"/>
            <a:ext cx="8748464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Л МОЛОКА- 28,5 ГРН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1916832"/>
            <a:ext cx="49888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 Г - ? ГРН</a:t>
            </a:r>
            <a:endParaRPr lang="uk-UA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ятно 1 4"/>
          <p:cNvSpPr/>
          <p:nvPr/>
        </p:nvSpPr>
        <p:spPr>
          <a:xfrm>
            <a:off x="2483768" y="3356992"/>
            <a:ext cx="3240360" cy="1800200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5,7 </a:t>
            </a:r>
            <a:r>
              <a:rPr lang="uk-UA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грн</a:t>
            </a: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208912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ХЛІБ - 1 ГРН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916832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КАКАО -2 ГРН</a:t>
            </a:r>
            <a:endParaRPr lang="uk-UA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ятно 1 4"/>
          <p:cNvSpPr/>
          <p:nvPr/>
        </p:nvSpPr>
        <p:spPr>
          <a:xfrm>
            <a:off x="2555776" y="3645024"/>
            <a:ext cx="3240360" cy="1800200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uk-UA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грн</a:t>
            </a: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4320480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latin typeface="Comic Sans MS" pitchFamily="66" charset="0"/>
              </a:rPr>
              <a:t>Всього:</a:t>
            </a:r>
            <a:endParaRPr lang="uk-UA" sz="60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Пятно 1 2"/>
          <p:cNvSpPr/>
          <p:nvPr/>
        </p:nvSpPr>
        <p:spPr>
          <a:xfrm>
            <a:off x="539552" y="1556792"/>
            <a:ext cx="3240360" cy="1800200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8,75 </a:t>
            </a:r>
            <a:r>
              <a:rPr lang="uk-UA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грн</a:t>
            </a: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ятно 1 3"/>
          <p:cNvSpPr/>
          <p:nvPr/>
        </p:nvSpPr>
        <p:spPr>
          <a:xfrm>
            <a:off x="3995936" y="1124744"/>
            <a:ext cx="3240360" cy="1800200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1,06 </a:t>
            </a:r>
            <a:r>
              <a:rPr lang="uk-UA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грн</a:t>
            </a: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ятно 1 4"/>
          <p:cNvSpPr/>
          <p:nvPr/>
        </p:nvSpPr>
        <p:spPr>
          <a:xfrm>
            <a:off x="611560" y="3573016"/>
            <a:ext cx="3240360" cy="1800200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uk-UA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грн</a:t>
            </a: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ятно 1 5"/>
          <p:cNvSpPr/>
          <p:nvPr/>
        </p:nvSpPr>
        <p:spPr>
          <a:xfrm>
            <a:off x="6084168" y="2420888"/>
            <a:ext cx="3240360" cy="1800200"/>
          </a:xfrm>
          <a:prstGeom prst="irregularSeal1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18,51 </a:t>
            </a:r>
            <a:r>
              <a:rPr lang="uk-UA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грн</a:t>
            </a: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3707904" y="3284984"/>
            <a:ext cx="3240360" cy="1800200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5,7 </a:t>
            </a:r>
            <a:r>
              <a:rPr lang="uk-UA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грн</a:t>
            </a: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1412776"/>
            <a:ext cx="388843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70,25 </a:t>
            </a:r>
            <a:r>
              <a:rPr lang="uk-UA" sz="4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грн</a:t>
            </a:r>
            <a:endParaRPr lang="uk-UA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5229200"/>
            <a:ext cx="8280920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грн</a:t>
            </a:r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-18,51 </a:t>
            </a:r>
            <a:r>
              <a:rPr lang="uk-UA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грн=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51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,74 </a:t>
            </a:r>
            <a:r>
              <a:rPr lang="ru-RU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грн</a:t>
            </a:r>
            <a:r>
              <a:rPr lang="uk-U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uk-U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8" descr="C:\Documents and Settings\Admin\Рабочий стол\pringles_5053990101573_images_1557017722.jpg"/>
          <p:cNvPicPr>
            <a:picLocks noChangeAspect="1" noChangeArrowheads="1"/>
          </p:cNvPicPr>
          <p:nvPr/>
        </p:nvPicPr>
        <p:blipFill>
          <a:blip r:embed="rId3" cstate="print"/>
          <a:srcRect b="6216"/>
          <a:stretch>
            <a:fillRect/>
          </a:stretch>
        </p:blipFill>
        <p:spPr bwMode="auto">
          <a:xfrm>
            <a:off x="611560" y="476672"/>
            <a:ext cx="1673490" cy="4725144"/>
          </a:xfrm>
          <a:prstGeom prst="rect">
            <a:avLst/>
          </a:prstGeom>
          <a:noFill/>
        </p:spPr>
      </p:pic>
      <p:sp>
        <p:nvSpPr>
          <p:cNvPr id="5" name="Пятно 1 4"/>
          <p:cNvSpPr/>
          <p:nvPr/>
        </p:nvSpPr>
        <p:spPr>
          <a:xfrm>
            <a:off x="3203848" y="2276872"/>
            <a:ext cx="4752528" cy="3168352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Економія!</a:t>
            </a:r>
            <a:endParaRPr lang="uk-U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620688"/>
            <a:ext cx="612068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1500" dirty="0" smtClean="0">
                <a:solidFill>
                  <a:schemeClr val="tx1"/>
                </a:solidFill>
              </a:rPr>
              <a:t>* * * *</a:t>
            </a:r>
            <a:endParaRPr lang="uk-UA" sz="11500" dirty="0">
              <a:solidFill>
                <a:schemeClr val="tx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131840" y="476672"/>
            <a:ext cx="0" cy="1296144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3131840" y="1124744"/>
            <a:ext cx="1719808" cy="8384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4067944" y="404664"/>
            <a:ext cx="79208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179512" y="1124744"/>
            <a:ext cx="504056" cy="8384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899592" y="476672"/>
            <a:ext cx="79208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1124744"/>
            <a:ext cx="6480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   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03648" y="836712"/>
            <a:ext cx="66396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1500" dirty="0" smtClean="0">
                <a:solidFill>
                  <a:schemeClr val="tx1"/>
                </a:solidFill>
              </a:rPr>
              <a:t>*</a:t>
            </a:r>
            <a:endParaRPr lang="uk-UA" sz="2000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>
            <a:off x="539552" y="1916832"/>
            <a:ext cx="1719808" cy="8384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403648" y="1700808"/>
            <a:ext cx="66396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1500" dirty="0" smtClean="0">
                <a:solidFill>
                  <a:schemeClr val="tx1"/>
                </a:solidFill>
              </a:rPr>
              <a:t>*</a:t>
            </a:r>
            <a:endParaRPr lang="uk-UA" sz="2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267744" y="1700808"/>
            <a:ext cx="66396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1500" dirty="0" smtClean="0">
                <a:solidFill>
                  <a:schemeClr val="tx1"/>
                </a:solidFill>
              </a:rPr>
              <a:t>*</a:t>
            </a:r>
            <a:endParaRPr lang="uk-UA" sz="2000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>
            <a:off x="899592" y="2708920"/>
            <a:ext cx="504056" cy="8384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547664" y="2852936"/>
            <a:ext cx="158417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5   8    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1403648" y="3501008"/>
            <a:ext cx="1719808" cy="8384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123728" y="3573016"/>
            <a:ext cx="79208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03848" y="908720"/>
            <a:ext cx="66396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1500" dirty="0" smtClean="0">
                <a:solidFill>
                  <a:schemeClr val="tx1"/>
                </a:solidFill>
              </a:rPr>
              <a:t>*</a:t>
            </a:r>
            <a:endParaRPr lang="uk-UA" sz="20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635896" y="1268760"/>
            <a:ext cx="115212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1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572000" y="980728"/>
            <a:ext cx="66396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1500" dirty="0" smtClean="0">
                <a:solidFill>
                  <a:schemeClr val="tx1"/>
                </a:solidFill>
              </a:rPr>
              <a:t>*</a:t>
            </a:r>
            <a:endParaRPr lang="uk-UA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\Рабочий стол\thinkstockphotos-5050328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34792" cy="5760640"/>
          </a:xfrm>
          <a:prstGeom prst="rect">
            <a:avLst/>
          </a:prstGeom>
          <a:noFill/>
        </p:spPr>
      </p:pic>
      <p:sp>
        <p:nvSpPr>
          <p:cNvPr id="1029" name="AutoShape 5" descr="https://i1.rozetka.ua/goods/1557017/pringles_5053990101573_images_1557017722.jpg"/>
          <p:cNvSpPr>
            <a:spLocks noChangeAspect="1" noChangeArrowheads="1"/>
          </p:cNvSpPr>
          <p:nvPr/>
        </p:nvSpPr>
        <p:spPr bwMode="auto">
          <a:xfrm>
            <a:off x="155575" y="-4167188"/>
            <a:ext cx="2886075" cy="8686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620688"/>
            <a:ext cx="612068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1500" dirty="0" smtClean="0">
                <a:solidFill>
                  <a:schemeClr val="tx1"/>
                </a:solidFill>
              </a:rPr>
              <a:t>* * * *</a:t>
            </a:r>
            <a:endParaRPr lang="uk-UA" sz="11500" dirty="0">
              <a:solidFill>
                <a:schemeClr val="tx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131840" y="476672"/>
            <a:ext cx="0" cy="1296144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3131840" y="1124744"/>
            <a:ext cx="1719808" cy="8384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4067944" y="404664"/>
            <a:ext cx="79208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179512" y="1124744"/>
            <a:ext cx="504056" cy="8384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899592" y="476672"/>
            <a:ext cx="79208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1124744"/>
            <a:ext cx="6480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   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03648" y="836712"/>
            <a:ext cx="66396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1500" dirty="0" smtClean="0">
                <a:solidFill>
                  <a:schemeClr val="tx1"/>
                </a:solidFill>
              </a:rPr>
              <a:t>*</a:t>
            </a:r>
            <a:endParaRPr lang="uk-UA" sz="2000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>
            <a:off x="539552" y="1916832"/>
            <a:ext cx="1719808" cy="8384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403648" y="1700808"/>
            <a:ext cx="66396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1500" dirty="0" smtClean="0">
                <a:solidFill>
                  <a:schemeClr val="tx1"/>
                </a:solidFill>
              </a:rPr>
              <a:t>*</a:t>
            </a:r>
            <a:endParaRPr lang="uk-UA" sz="2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267744" y="1700808"/>
            <a:ext cx="66396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1500" dirty="0" smtClean="0">
                <a:solidFill>
                  <a:schemeClr val="tx1"/>
                </a:solidFill>
              </a:rPr>
              <a:t>*</a:t>
            </a:r>
            <a:endParaRPr lang="uk-UA" sz="2000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>
            <a:off x="899592" y="2708920"/>
            <a:ext cx="504056" cy="8384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547664" y="2852936"/>
            <a:ext cx="158417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5   8    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1403648" y="3501008"/>
            <a:ext cx="1719808" cy="8384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123728" y="3573016"/>
            <a:ext cx="79208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03848" y="908720"/>
            <a:ext cx="66396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1500" dirty="0" smtClean="0">
                <a:solidFill>
                  <a:schemeClr val="tx1"/>
                </a:solidFill>
              </a:rPr>
              <a:t>*</a:t>
            </a:r>
            <a:endParaRPr lang="uk-UA" sz="20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635896" y="1268760"/>
            <a:ext cx="115212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1</a:t>
            </a:r>
            <a:endParaRPr lang="uk-UA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572000" y="980728"/>
            <a:ext cx="66396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1500" dirty="0" smtClean="0">
                <a:solidFill>
                  <a:schemeClr val="tx1"/>
                </a:solidFill>
              </a:rPr>
              <a:t>*</a:t>
            </a:r>
            <a:endParaRPr lang="uk-UA" sz="20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403648" y="1988840"/>
            <a:ext cx="79208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uk-UA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267744" y="1988840"/>
            <a:ext cx="72008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uk-UA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339752" y="404664"/>
            <a:ext cx="72008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uk-UA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572000" y="1124744"/>
            <a:ext cx="79208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uk-UA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203848" y="332656"/>
            <a:ext cx="79208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uk-UA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03648" y="1052736"/>
            <a:ext cx="792088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uk-UA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547664" y="332656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uk-UA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5536" y="260648"/>
            <a:ext cx="79208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uk-UA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275856" y="1268760"/>
            <a:ext cx="64807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uk-UA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04664"/>
            <a:ext cx="698477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Домашнє завдання:</a:t>
            </a:r>
            <a:endParaRPr lang="uk-UA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996952"/>
            <a:ext cx="864096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indent="-914400" algn="ctr">
              <a:buAutoNum type="arabicParenR"/>
            </a:pPr>
            <a:r>
              <a:rPr lang="uk-UA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Зробити </a:t>
            </a:r>
          </a:p>
          <a:p>
            <a:pPr marL="914400" indent="-914400" algn="ctr"/>
            <a:r>
              <a:rPr lang="uk-UA" sz="4800" b="1" u="sng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розрахунок оплати за електроенергію за лютий місяць.</a:t>
            </a:r>
          </a:p>
          <a:p>
            <a:pPr marL="914400" indent="-914400"/>
            <a:r>
              <a:rPr lang="uk-UA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</a:t>
            </a:r>
            <a:r>
              <a:rPr lang="uk-UA" sz="4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</a:t>
            </a:r>
            <a:r>
              <a:rPr lang="uk-UA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№ 8 </a:t>
            </a:r>
            <a:r>
              <a:rPr lang="uk-UA" sz="4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</a:t>
            </a:r>
            <a:r>
              <a:rPr lang="uk-UA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130.</a:t>
            </a:r>
            <a:endParaRPr lang="uk-UA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Documents and Settings\Admin\Рабочий стол\pringles_5053990101573_images_1557017722.jpg"/>
          <p:cNvPicPr>
            <a:picLocks noChangeAspect="1" noChangeArrowheads="1"/>
          </p:cNvPicPr>
          <p:nvPr/>
        </p:nvPicPr>
        <p:blipFill>
          <a:blip r:embed="rId2" cstate="print"/>
          <a:srcRect b="6216"/>
          <a:stretch>
            <a:fillRect/>
          </a:stretch>
        </p:blipFill>
        <p:spPr bwMode="auto">
          <a:xfrm>
            <a:off x="323528" y="116632"/>
            <a:ext cx="2304256" cy="650612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99792" y="332656"/>
            <a:ext cx="6084168" cy="63367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800" dirty="0" smtClean="0">
              <a:solidFill>
                <a:srgbClr val="FF0000"/>
              </a:solidFill>
            </a:endParaRPr>
          </a:p>
          <a:p>
            <a:pPr algn="ctr"/>
            <a:endParaRPr lang="uk-UA" sz="4800" dirty="0" smtClean="0">
              <a:solidFill>
                <a:srgbClr val="FF0000"/>
              </a:solidFill>
            </a:endParaRPr>
          </a:p>
          <a:p>
            <a:pPr algn="ctr"/>
            <a:r>
              <a:rPr lang="uk-UA" sz="4800" dirty="0" smtClean="0">
                <a:solidFill>
                  <a:srgbClr val="FF0000"/>
                </a:solidFill>
              </a:rPr>
              <a:t>Склад:</a:t>
            </a:r>
          </a:p>
          <a:p>
            <a:pPr>
              <a:buFont typeface="Arial" pitchFamily="34" charset="0"/>
              <a:buChar char="•"/>
            </a:pPr>
            <a:r>
              <a:rPr lang="uk-UA" sz="4000" dirty="0" smtClean="0"/>
              <a:t>Зневоднена картопля</a:t>
            </a:r>
          </a:p>
          <a:p>
            <a:pPr>
              <a:buFont typeface="Arial" pitchFamily="34" charset="0"/>
              <a:buChar char="•"/>
            </a:pPr>
            <a:r>
              <a:rPr lang="uk-UA" sz="4000" dirty="0" smtClean="0"/>
              <a:t>Емульгатор (Е-471)</a:t>
            </a:r>
          </a:p>
          <a:p>
            <a:pPr>
              <a:buFont typeface="Arial" pitchFamily="34" charset="0"/>
              <a:buChar char="•"/>
            </a:pPr>
            <a:r>
              <a:rPr lang="uk-UA" sz="4000" dirty="0" smtClean="0"/>
              <a:t>Пшеничний крохмаль</a:t>
            </a:r>
          </a:p>
          <a:p>
            <a:pPr>
              <a:buFont typeface="Arial" pitchFamily="34" charset="0"/>
              <a:buChar char="•"/>
            </a:pPr>
            <a:r>
              <a:rPr lang="uk-UA" sz="4000" dirty="0" smtClean="0"/>
              <a:t>Олія</a:t>
            </a:r>
          </a:p>
          <a:p>
            <a:pPr>
              <a:buFont typeface="Arial" pitchFamily="34" charset="0"/>
              <a:buChar char="•"/>
            </a:pPr>
            <a:r>
              <a:rPr lang="uk-UA" sz="4000" dirty="0" smtClean="0"/>
              <a:t>Мальтодекстрин</a:t>
            </a:r>
          </a:p>
          <a:p>
            <a:pPr>
              <a:buFont typeface="Arial" pitchFamily="34" charset="0"/>
              <a:buChar char="•"/>
            </a:pPr>
            <a:r>
              <a:rPr lang="uk-UA" sz="4000" dirty="0" smtClean="0"/>
              <a:t>Сіль</a:t>
            </a:r>
          </a:p>
          <a:p>
            <a:pPr>
              <a:buFont typeface="Arial" pitchFamily="34" charset="0"/>
              <a:buChar char="•"/>
            </a:pPr>
            <a:r>
              <a:rPr lang="uk-UA" sz="4000" dirty="0" smtClean="0"/>
              <a:t>Дріжджовий екстракт</a:t>
            </a:r>
          </a:p>
          <a:p>
            <a:pPr>
              <a:buFont typeface="Arial" pitchFamily="34" charset="0"/>
              <a:buChar char="•"/>
            </a:pPr>
            <a:r>
              <a:rPr lang="uk-UA" sz="4000" dirty="0" smtClean="0"/>
              <a:t> Барвник (</a:t>
            </a:r>
            <a:r>
              <a:rPr lang="uk-UA" sz="4000" dirty="0" err="1" smtClean="0"/>
              <a:t>аннато</a:t>
            </a:r>
            <a:r>
              <a:rPr lang="uk-UA" sz="4000" dirty="0" smtClean="0"/>
              <a:t>) Е 162</a:t>
            </a:r>
          </a:p>
          <a:p>
            <a:pPr>
              <a:buFont typeface="Arial" pitchFamily="34" charset="0"/>
              <a:buChar char="•"/>
            </a:pPr>
            <a:endParaRPr lang="uk-UA" sz="4800" dirty="0" smtClean="0"/>
          </a:p>
          <a:p>
            <a:pPr>
              <a:buFont typeface="Arial" pitchFamily="34" charset="0"/>
              <a:buChar char="•"/>
            </a:pPr>
            <a:endParaRPr lang="uk-UA" sz="4800" dirty="0" smtClean="0"/>
          </a:p>
          <a:p>
            <a:pPr algn="ctr">
              <a:buFont typeface="Arial" pitchFamily="34" charset="0"/>
              <a:buChar char="•"/>
            </a:pPr>
            <a:endParaRPr lang="uk-UA" sz="4800" dirty="0"/>
          </a:p>
        </p:txBody>
      </p:sp>
      <p:sp>
        <p:nvSpPr>
          <p:cNvPr id="4" name="Овальная выноска 3"/>
          <p:cNvSpPr/>
          <p:nvPr/>
        </p:nvSpPr>
        <p:spPr>
          <a:xfrm>
            <a:off x="4355976" y="1700808"/>
            <a:ext cx="4608512" cy="2808312"/>
          </a:xfrm>
          <a:prstGeom prst="wedgeEllipse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мальтодекстрин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є полісахарид, особливий тип швидких вуглеводів</a:t>
            </a:r>
            <a:endParaRPr lang="uk-UA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1844824"/>
          <a:ext cx="8280919" cy="2592288"/>
        </p:xfrm>
        <a:graphic>
          <a:graphicData uri="http://schemas.openxmlformats.org/drawingml/2006/table">
            <a:tbl>
              <a:tblPr/>
              <a:tblGrid>
                <a:gridCol w="2069581"/>
                <a:gridCol w="2070446"/>
                <a:gridCol w="2070446"/>
                <a:gridCol w="2070446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Вік дитини</a:t>
                      </a:r>
                      <a:endParaRPr lang="uk-UA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3200" b="1" dirty="0" smtClean="0">
                          <a:latin typeface="Times New Roman"/>
                          <a:ea typeface="Calibri"/>
                          <a:cs typeface="Times New Roman"/>
                        </a:rPr>
                        <a:t>Жири</a:t>
                      </a:r>
                      <a:endParaRPr lang="uk-UA" sz="2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Білки</a:t>
                      </a:r>
                      <a:endParaRPr lang="uk-UA" sz="32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latin typeface="Times New Roman"/>
                          <a:ea typeface="Calibri"/>
                          <a:cs typeface="Times New Roman"/>
                        </a:rPr>
                        <a:t>Вуглеводи</a:t>
                      </a:r>
                      <a:endParaRPr lang="uk-UA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b="1">
                          <a:latin typeface="Times New Roman"/>
                          <a:ea typeface="Calibri"/>
                          <a:cs typeface="Times New Roman"/>
                        </a:rPr>
                        <a:t>11-13 років</a:t>
                      </a:r>
                      <a:endParaRPr lang="uk-UA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 </a:t>
                      </a:r>
                      <a:r>
                        <a:rPr lang="uk-UA" sz="5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uk-UA" sz="4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 </a:t>
                      </a:r>
                      <a:r>
                        <a:rPr lang="uk-UA" sz="5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uk-UA" sz="4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390 г</a:t>
                      </a:r>
                      <a:endParaRPr lang="uk-UA" sz="4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7020" y="764704"/>
            <a:ext cx="91069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</a:rPr>
              <a:t>Норми споживання жирів, білків і вуглеводів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</a:rPr>
              <a:t> </a:t>
            </a:r>
            <a:endParaRPr kumimoji="0" lang="uk-UA" sz="6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Documents and Settings\Admin\Рабочий стол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2998" y="0"/>
            <a:ext cx="9206998" cy="6858000"/>
          </a:xfrm>
          <a:prstGeom prst="rect">
            <a:avLst/>
          </a:prstGeom>
          <a:noFill/>
        </p:spPr>
      </p:pic>
      <p:pic>
        <p:nvPicPr>
          <p:cNvPr id="6" name="Picture 3" descr="C:\Documents and Settings\Admin\Рабочий стол\kakao-600x6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980728"/>
            <a:ext cx="3145532" cy="3145532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mazhem-hleb-syro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76672"/>
            <a:ext cx="3775463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8640"/>
            <a:ext cx="7920880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/>
              <a:t>1 г масла -  0,8 г жиру</a:t>
            </a:r>
          </a:p>
          <a:p>
            <a:pPr algn="ctr"/>
            <a:r>
              <a:rPr lang="uk-UA" sz="4800" b="1" dirty="0" smtClean="0">
                <a:solidFill>
                  <a:srgbClr val="FF0000"/>
                </a:solidFill>
              </a:rPr>
              <a:t>?</a:t>
            </a:r>
            <a:r>
              <a:rPr lang="uk-UA" sz="4800" dirty="0" smtClean="0"/>
              <a:t> г масла -5 г жиру </a:t>
            </a:r>
            <a:endParaRPr lang="uk-UA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204864"/>
            <a:ext cx="7920880" cy="201622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>
                <a:solidFill>
                  <a:srgbClr val="0070C0"/>
                </a:solidFill>
              </a:rPr>
              <a:t>1 г масла -  0,0057 г білків</a:t>
            </a:r>
          </a:p>
          <a:p>
            <a:pPr algn="ctr"/>
            <a:r>
              <a:rPr lang="uk-UA" sz="4800" dirty="0" smtClean="0">
                <a:solidFill>
                  <a:srgbClr val="0070C0"/>
                </a:solidFill>
              </a:rPr>
              <a:t>6,25 г масла -</a:t>
            </a:r>
            <a:r>
              <a:rPr lang="uk-UA" sz="4800" b="1" dirty="0" smtClean="0">
                <a:solidFill>
                  <a:srgbClr val="FF0000"/>
                </a:solidFill>
              </a:rPr>
              <a:t>?</a:t>
            </a:r>
            <a:r>
              <a:rPr lang="uk-UA" sz="4800" dirty="0" smtClean="0">
                <a:solidFill>
                  <a:srgbClr val="0070C0"/>
                </a:solidFill>
              </a:rPr>
              <a:t> г білків </a:t>
            </a:r>
            <a:endParaRPr lang="uk-UA" sz="48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293096"/>
            <a:ext cx="7920880" cy="2016224"/>
          </a:xfrm>
          <a:prstGeom prst="rect">
            <a:avLst/>
          </a:prstGeom>
          <a:solidFill>
            <a:srgbClr val="F01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>
                <a:solidFill>
                  <a:schemeClr val="bg1"/>
                </a:solidFill>
              </a:rPr>
              <a:t>1 г масла -  0,0057 г вуглеводів</a:t>
            </a:r>
          </a:p>
          <a:p>
            <a:pPr algn="ctr"/>
            <a:r>
              <a:rPr lang="uk-UA" sz="4800" dirty="0" smtClean="0">
                <a:solidFill>
                  <a:schemeClr val="bg1"/>
                </a:solidFill>
              </a:rPr>
              <a:t>6,25 г масла -</a:t>
            </a:r>
            <a:r>
              <a:rPr lang="uk-UA" sz="4800" b="1" dirty="0" smtClean="0">
                <a:solidFill>
                  <a:srgbClr val="0070C0"/>
                </a:solidFill>
              </a:rPr>
              <a:t>?</a:t>
            </a:r>
            <a:r>
              <a:rPr lang="uk-UA" sz="4800" dirty="0" smtClean="0">
                <a:solidFill>
                  <a:schemeClr val="bg1"/>
                </a:solidFill>
              </a:rPr>
              <a:t> г вуглеводів</a:t>
            </a:r>
            <a:endParaRPr lang="uk-UA" sz="4800" dirty="0">
              <a:solidFill>
                <a:schemeClr val="bg1"/>
              </a:solidFill>
            </a:endParaRPr>
          </a:p>
        </p:txBody>
      </p:sp>
      <p:sp>
        <p:nvSpPr>
          <p:cNvPr id="5" name="Пятно 1 4"/>
          <p:cNvSpPr/>
          <p:nvPr/>
        </p:nvSpPr>
        <p:spPr>
          <a:xfrm>
            <a:off x="7164288" y="620688"/>
            <a:ext cx="1872208" cy="1512168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6,25 г</a:t>
            </a:r>
            <a:endParaRPr lang="uk-UA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ятно 1 5"/>
          <p:cNvSpPr/>
          <p:nvPr/>
        </p:nvSpPr>
        <p:spPr>
          <a:xfrm>
            <a:off x="0" y="1844824"/>
            <a:ext cx="2411760" cy="1512168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0,04г</a:t>
            </a:r>
            <a:endParaRPr lang="uk-UA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6228184" y="4293096"/>
            <a:ext cx="3131840" cy="1944216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0,04г</a:t>
            </a:r>
            <a:endParaRPr lang="uk-UA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Admin\Рабочий стол\00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7" y="4234530"/>
            <a:ext cx="3625723" cy="2445348"/>
          </a:xfrm>
          <a:prstGeom prst="rect">
            <a:avLst/>
          </a:prstGeom>
          <a:noFill/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79512" y="548680"/>
            <a:ext cx="830708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b="1" dirty="0" smtClean="0">
                <a:latin typeface="Comic Sans MS" pitchFamily="66" charset="0"/>
              </a:rPr>
              <a:t>В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</a:rPr>
              <a:t>1 кг сиру в 10 разів більше поживних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</a:rPr>
              <a:t>елементів, ніж в сирому молоці.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Це визначається мікрофлорою сиру.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Наприклад, в твердому сирі містяться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необхідні для організму «корисні» бактерії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Біфідобактерії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.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95536" y="3212976"/>
            <a:ext cx="859882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>
                <a:latin typeface="Comic Sans MS" pitchFamily="66" charset="0"/>
              </a:rPr>
              <a:t>Твердий сир легко </a:t>
            </a:r>
            <a:r>
              <a:rPr lang="uk-UA" sz="2800" b="1" dirty="0" smtClean="0">
                <a:latin typeface="Comic Sans MS" pitchFamily="66" charset="0"/>
              </a:rPr>
              <a:t>засвоюється.</a:t>
            </a:r>
            <a:r>
              <a:rPr lang="uk-UA" sz="2800" dirty="0" smtClean="0"/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latin typeface="Comic Sans MS" pitchFamily="66" charset="0"/>
              </a:rPr>
              <a:t>Твердий </a:t>
            </a:r>
            <a:r>
              <a:rPr lang="uk-UA" sz="2800" b="1" dirty="0">
                <a:latin typeface="Comic Sans MS" pitchFamily="66" charset="0"/>
              </a:rPr>
              <a:t>сир містить більше білка, ніж </a:t>
            </a:r>
            <a:r>
              <a:rPr lang="uk-UA" sz="2800" b="1" dirty="0" smtClean="0">
                <a:latin typeface="Comic Sans MS" pitchFamily="66" charset="0"/>
              </a:rPr>
              <a:t>м'ясо. </a:t>
            </a:r>
            <a:endParaRPr lang="uk-UA" sz="2800" b="1" dirty="0">
              <a:latin typeface="Comic Sans MS" pitchFamily="66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179512" y="4365104"/>
            <a:ext cx="566373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b="1" dirty="0" smtClean="0">
                <a:latin typeface="Comic Sans MS" pitchFamily="66" charset="0"/>
              </a:rPr>
              <a:t>Досить </a:t>
            </a:r>
            <a:r>
              <a:rPr lang="uk-UA" sz="2800" b="1" dirty="0">
                <a:latin typeface="Comic Sans MS" pitchFamily="66" charset="0"/>
              </a:rPr>
              <a:t>з'їсти 100 г, щоб </a:t>
            </a:r>
            <a:endParaRPr lang="uk-UA" sz="2800" b="1" dirty="0" smtClean="0">
              <a:latin typeface="Comic Sans MS" pitchFamily="66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b="1" dirty="0" smtClean="0">
                <a:latin typeface="Comic Sans MS" pitchFamily="66" charset="0"/>
              </a:rPr>
              <a:t>наситити </a:t>
            </a:r>
            <a:r>
              <a:rPr lang="uk-UA" sz="2800" b="1" dirty="0">
                <a:latin typeface="Comic Sans MS" pitchFamily="66" charset="0"/>
              </a:rPr>
              <a:t>організм </a:t>
            </a:r>
            <a:r>
              <a:rPr lang="uk-UA" sz="2800" b="1" dirty="0" smtClean="0">
                <a:latin typeface="Comic Sans MS" pitchFamily="66" charset="0"/>
              </a:rPr>
              <a:t>необхідною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b="1" dirty="0" smtClean="0">
                <a:latin typeface="Comic Sans MS" pitchFamily="66" charset="0"/>
              </a:rPr>
              <a:t> </a:t>
            </a:r>
            <a:r>
              <a:rPr lang="uk-UA" sz="2800" b="1" dirty="0">
                <a:latin typeface="Comic Sans MS" pitchFamily="66" charset="0"/>
              </a:rPr>
              <a:t>нормою і уникнути </a:t>
            </a:r>
            <a:endParaRPr lang="uk-UA" sz="2800" b="1" dirty="0" smtClean="0">
              <a:latin typeface="Comic Sans MS" pitchFamily="66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b="1" dirty="0" smtClean="0">
                <a:latin typeface="Comic Sans MS" pitchFamily="66" charset="0"/>
              </a:rPr>
              <a:t>небезпечного </a:t>
            </a:r>
            <a:r>
              <a:rPr lang="uk-UA" sz="2800" b="1" dirty="0">
                <a:latin typeface="Comic Sans MS" pitchFamily="66" charset="0"/>
              </a:rPr>
              <a:t>для організму </a:t>
            </a:r>
            <a:endParaRPr lang="uk-UA" sz="2800" b="1" dirty="0" smtClean="0">
              <a:latin typeface="Comic Sans MS" pitchFamily="66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800" b="1" dirty="0" smtClean="0">
                <a:latin typeface="Comic Sans MS" pitchFamily="66" charset="0"/>
              </a:rPr>
              <a:t>дефіциту </a:t>
            </a:r>
            <a:r>
              <a:rPr lang="uk-UA" sz="2800" b="1" dirty="0">
                <a:latin typeface="Comic Sans MS" pitchFamily="66" charset="0"/>
              </a:rPr>
              <a:t>білка.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8640"/>
            <a:ext cx="7920880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>
                <a:solidFill>
                  <a:prstClr val="white"/>
                </a:solidFill>
              </a:rPr>
              <a:t>1 г </a:t>
            </a:r>
            <a:r>
              <a:rPr lang="uk-UA" sz="4800" dirty="0" smtClean="0">
                <a:solidFill>
                  <a:prstClr val="white"/>
                </a:solidFill>
              </a:rPr>
              <a:t>сиру </a:t>
            </a:r>
            <a:r>
              <a:rPr lang="uk-UA" sz="4800" dirty="0">
                <a:solidFill>
                  <a:prstClr val="white"/>
                </a:solidFill>
              </a:rPr>
              <a:t>-  </a:t>
            </a:r>
            <a:r>
              <a:rPr lang="uk-UA" sz="4800" dirty="0" smtClean="0">
                <a:solidFill>
                  <a:prstClr val="white"/>
                </a:solidFill>
              </a:rPr>
              <a:t>0,45 </a:t>
            </a:r>
            <a:r>
              <a:rPr lang="uk-UA" sz="4800" dirty="0">
                <a:solidFill>
                  <a:prstClr val="white"/>
                </a:solidFill>
              </a:rPr>
              <a:t>г жиру</a:t>
            </a:r>
          </a:p>
          <a:p>
            <a:pPr algn="ctr"/>
            <a:r>
              <a:rPr lang="uk-UA" sz="4800" b="1" dirty="0" smtClean="0">
                <a:solidFill>
                  <a:schemeClr val="bg1"/>
                </a:solidFill>
              </a:rPr>
              <a:t>70</a:t>
            </a:r>
            <a:r>
              <a:rPr lang="uk-UA" sz="4800" dirty="0" smtClean="0">
                <a:solidFill>
                  <a:prstClr val="white"/>
                </a:solidFill>
              </a:rPr>
              <a:t> </a:t>
            </a:r>
            <a:r>
              <a:rPr lang="uk-UA" sz="4800" dirty="0">
                <a:solidFill>
                  <a:prstClr val="white"/>
                </a:solidFill>
              </a:rPr>
              <a:t>г сиру</a:t>
            </a:r>
            <a:r>
              <a:rPr lang="uk-UA" sz="4800" dirty="0" smtClean="0">
                <a:solidFill>
                  <a:prstClr val="white"/>
                </a:solidFill>
              </a:rPr>
              <a:t> -</a:t>
            </a:r>
            <a:r>
              <a:rPr lang="uk-UA" sz="4800" b="1" dirty="0" smtClean="0">
                <a:solidFill>
                  <a:srgbClr val="FF0000"/>
                </a:solidFill>
              </a:rPr>
              <a:t>?</a:t>
            </a:r>
            <a:r>
              <a:rPr lang="uk-UA" sz="4800" dirty="0" smtClean="0">
                <a:solidFill>
                  <a:prstClr val="white"/>
                </a:solidFill>
              </a:rPr>
              <a:t> </a:t>
            </a:r>
            <a:r>
              <a:rPr lang="uk-UA" sz="4800" dirty="0">
                <a:solidFill>
                  <a:prstClr val="white"/>
                </a:solidFill>
              </a:rPr>
              <a:t>г жиру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204864"/>
            <a:ext cx="7920880" cy="201622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>
                <a:solidFill>
                  <a:srgbClr val="0070C0"/>
                </a:solidFill>
              </a:rPr>
              <a:t>1 г сиру</a:t>
            </a:r>
            <a:r>
              <a:rPr lang="uk-UA" sz="4800" dirty="0" smtClean="0">
                <a:solidFill>
                  <a:srgbClr val="0070C0"/>
                </a:solidFill>
              </a:rPr>
              <a:t> </a:t>
            </a:r>
            <a:r>
              <a:rPr lang="uk-UA" sz="4800" dirty="0">
                <a:solidFill>
                  <a:srgbClr val="0070C0"/>
                </a:solidFill>
              </a:rPr>
              <a:t>-  </a:t>
            </a:r>
            <a:r>
              <a:rPr lang="uk-UA" sz="4800" dirty="0" smtClean="0">
                <a:solidFill>
                  <a:srgbClr val="0070C0"/>
                </a:solidFill>
              </a:rPr>
              <a:t>0,25 </a:t>
            </a:r>
            <a:r>
              <a:rPr lang="uk-UA" sz="4800" dirty="0">
                <a:solidFill>
                  <a:srgbClr val="0070C0"/>
                </a:solidFill>
              </a:rPr>
              <a:t>г білків</a:t>
            </a:r>
          </a:p>
          <a:p>
            <a:pPr algn="ctr"/>
            <a:r>
              <a:rPr lang="uk-UA" sz="4800" dirty="0" smtClean="0">
                <a:solidFill>
                  <a:srgbClr val="0070C0"/>
                </a:solidFill>
              </a:rPr>
              <a:t>70 </a:t>
            </a:r>
            <a:r>
              <a:rPr lang="uk-UA" sz="4800" dirty="0">
                <a:solidFill>
                  <a:srgbClr val="0070C0"/>
                </a:solidFill>
              </a:rPr>
              <a:t>г </a:t>
            </a:r>
            <a:r>
              <a:rPr lang="uk-UA" sz="4800" dirty="0" smtClean="0">
                <a:solidFill>
                  <a:srgbClr val="0070C0"/>
                </a:solidFill>
              </a:rPr>
              <a:t>сиру </a:t>
            </a:r>
            <a:r>
              <a:rPr lang="uk-UA" sz="4800" dirty="0">
                <a:solidFill>
                  <a:srgbClr val="0070C0"/>
                </a:solidFill>
              </a:rPr>
              <a:t>-</a:t>
            </a:r>
            <a:r>
              <a:rPr lang="uk-UA" sz="4800" b="1" dirty="0">
                <a:solidFill>
                  <a:srgbClr val="FF0000"/>
                </a:solidFill>
              </a:rPr>
              <a:t>?</a:t>
            </a:r>
            <a:r>
              <a:rPr lang="uk-UA" sz="4800" dirty="0">
                <a:solidFill>
                  <a:srgbClr val="0070C0"/>
                </a:solidFill>
              </a:rPr>
              <a:t> г білків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293096"/>
            <a:ext cx="7920880" cy="2016224"/>
          </a:xfrm>
          <a:prstGeom prst="rect">
            <a:avLst/>
          </a:prstGeom>
          <a:solidFill>
            <a:srgbClr val="F010B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>
                <a:solidFill>
                  <a:prstClr val="white"/>
                </a:solidFill>
              </a:rPr>
              <a:t>1 г сиру -  </a:t>
            </a:r>
            <a:r>
              <a:rPr lang="uk-UA" sz="4800" dirty="0" smtClean="0">
                <a:solidFill>
                  <a:prstClr val="white"/>
                </a:solidFill>
              </a:rPr>
              <a:t>0,13 </a:t>
            </a:r>
            <a:r>
              <a:rPr lang="uk-UA" sz="4800" dirty="0">
                <a:solidFill>
                  <a:prstClr val="white"/>
                </a:solidFill>
              </a:rPr>
              <a:t>г вуглеводів</a:t>
            </a:r>
          </a:p>
          <a:p>
            <a:pPr algn="ctr"/>
            <a:r>
              <a:rPr lang="uk-UA" sz="4800" dirty="0" smtClean="0">
                <a:solidFill>
                  <a:prstClr val="white"/>
                </a:solidFill>
              </a:rPr>
              <a:t>70 </a:t>
            </a:r>
            <a:r>
              <a:rPr lang="uk-UA" sz="4800" dirty="0">
                <a:solidFill>
                  <a:prstClr val="white"/>
                </a:solidFill>
              </a:rPr>
              <a:t>г сиру</a:t>
            </a:r>
            <a:r>
              <a:rPr lang="uk-UA" sz="4800" dirty="0" smtClean="0">
                <a:solidFill>
                  <a:prstClr val="white"/>
                </a:solidFill>
              </a:rPr>
              <a:t> </a:t>
            </a:r>
            <a:r>
              <a:rPr lang="uk-UA" sz="4800" dirty="0">
                <a:solidFill>
                  <a:prstClr val="white"/>
                </a:solidFill>
              </a:rPr>
              <a:t>-</a:t>
            </a:r>
            <a:r>
              <a:rPr lang="uk-UA" sz="4800" b="1" dirty="0">
                <a:solidFill>
                  <a:srgbClr val="0070C0"/>
                </a:solidFill>
              </a:rPr>
              <a:t>?</a:t>
            </a:r>
            <a:r>
              <a:rPr lang="uk-UA" sz="4800" dirty="0">
                <a:solidFill>
                  <a:prstClr val="white"/>
                </a:solidFill>
              </a:rPr>
              <a:t> г вуглеводів</a:t>
            </a:r>
          </a:p>
        </p:txBody>
      </p:sp>
      <p:sp>
        <p:nvSpPr>
          <p:cNvPr id="5" name="Пятно 1 4"/>
          <p:cNvSpPr/>
          <p:nvPr/>
        </p:nvSpPr>
        <p:spPr>
          <a:xfrm>
            <a:off x="7164288" y="620688"/>
            <a:ext cx="1872208" cy="1512168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31,5 </a:t>
            </a:r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</a:p>
        </p:txBody>
      </p:sp>
      <p:sp>
        <p:nvSpPr>
          <p:cNvPr id="6" name="Пятно 1 5"/>
          <p:cNvSpPr/>
          <p:nvPr/>
        </p:nvSpPr>
        <p:spPr>
          <a:xfrm>
            <a:off x="0" y="1844824"/>
            <a:ext cx="2411760" cy="1512168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17, 5 г</a:t>
            </a:r>
            <a:endParaRPr lang="uk-UA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6228184" y="4293096"/>
            <a:ext cx="3131840" cy="1944216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9,1 г</a:t>
            </a:r>
            <a:endParaRPr lang="uk-UA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4320480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latin typeface="Comic Sans MS" pitchFamily="66" charset="0"/>
              </a:rPr>
              <a:t>Всього:</a:t>
            </a:r>
            <a:endParaRPr lang="uk-UA" sz="60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772816"/>
            <a:ext cx="8496944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rgbClr val="FF0000"/>
                </a:solidFill>
                <a:latin typeface="Comic Sans MS" pitchFamily="66" charset="0"/>
              </a:rPr>
              <a:t>Білків:0,04 г та 17,5 г</a:t>
            </a:r>
            <a:endParaRPr lang="uk-UA" sz="5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068960"/>
            <a:ext cx="8496944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rgbClr val="FF0000"/>
                </a:solidFill>
                <a:latin typeface="Comic Sans MS" pitchFamily="66" charset="0"/>
              </a:rPr>
              <a:t>Жирів:6,25 г та </a:t>
            </a:r>
            <a:r>
              <a:rPr lang="en-US" sz="5400" b="1" dirty="0" smtClean="0">
                <a:solidFill>
                  <a:srgbClr val="FF0000"/>
                </a:solidFill>
                <a:latin typeface="Comic Sans MS" pitchFamily="66" charset="0"/>
              </a:rPr>
              <a:t>31</a:t>
            </a:r>
            <a:r>
              <a:rPr lang="uk-UA" sz="5400" b="1" dirty="0" smtClean="0">
                <a:solidFill>
                  <a:srgbClr val="FF0000"/>
                </a:solidFill>
                <a:latin typeface="Comic Sans MS" pitchFamily="66" charset="0"/>
              </a:rPr>
              <a:t>,5 г</a:t>
            </a:r>
            <a:endParaRPr lang="uk-UA" sz="5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365104"/>
            <a:ext cx="8748464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4800" b="1" dirty="0" smtClean="0">
                <a:solidFill>
                  <a:srgbClr val="FF0000"/>
                </a:solidFill>
                <a:latin typeface="Comic Sans MS" pitchFamily="66" charset="0"/>
              </a:rPr>
              <a:t>Вуглеводів:0,04 г та 0,91 г</a:t>
            </a:r>
            <a:endParaRPr lang="uk-UA" sz="4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Пятно 1 5"/>
          <p:cNvSpPr/>
          <p:nvPr/>
        </p:nvSpPr>
        <p:spPr>
          <a:xfrm>
            <a:off x="5364088" y="332656"/>
            <a:ext cx="2376264" cy="1728192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</a:rPr>
              <a:t>17,54 г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4211960" y="2420888"/>
            <a:ext cx="2376264" cy="1728192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</a:rPr>
              <a:t>37,75 г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3635896" y="4869160"/>
            <a:ext cx="2376264" cy="1728192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</a:rPr>
              <a:t>9,14 г</a:t>
            </a:r>
            <a:endParaRPr lang="uk-UA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Majestic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Majestic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484</Words>
  <Application>Microsoft Office PowerPoint</Application>
  <PresentationFormat>Экран (4:3)</PresentationFormat>
  <Paragraphs>148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Тема Office</vt:lpstr>
      <vt:lpstr>Оформление по умолчанию</vt:lpstr>
      <vt:lpstr>1_Оформление по умолчанию</vt:lpstr>
      <vt:lpstr>1_Тема Office</vt:lpstr>
      <vt:lpstr>2_Тема Office</vt:lpstr>
      <vt:lpstr>Дії з десятковими дробами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45</cp:revision>
  <dcterms:created xsi:type="dcterms:W3CDTF">2019-03-17T10:43:33Z</dcterms:created>
  <dcterms:modified xsi:type="dcterms:W3CDTF">2019-03-18T18:49:09Z</dcterms:modified>
</cp:coreProperties>
</file>